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1FCF-3922-4D83-897C-33318974DCE6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FB15-485B-4C12-8E8D-55B3AFCAC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1FCF-3922-4D83-897C-33318974DCE6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FB15-485B-4C12-8E8D-55B3AFCAC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1FCF-3922-4D83-897C-33318974DCE6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FB15-485B-4C12-8E8D-55B3AFCAC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1FCF-3922-4D83-897C-33318974DCE6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FB15-485B-4C12-8E8D-55B3AFCAC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1FCF-3922-4D83-897C-33318974DCE6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FB15-485B-4C12-8E8D-55B3AFCAC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1FCF-3922-4D83-897C-33318974DCE6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FB15-485B-4C12-8E8D-55B3AFCAC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1FCF-3922-4D83-897C-33318974DCE6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FB15-485B-4C12-8E8D-55B3AFCAC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1FCF-3922-4D83-897C-33318974DCE6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FB15-485B-4C12-8E8D-55B3AFCAC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1FCF-3922-4D83-897C-33318974DCE6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FB15-485B-4C12-8E8D-55B3AFCAC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1FCF-3922-4D83-897C-33318974DCE6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FB15-485B-4C12-8E8D-55B3AFCAC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1FCF-3922-4D83-897C-33318974DCE6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FB15-485B-4C12-8E8D-55B3AFCAC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1FCF-3922-4D83-897C-33318974DCE6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2FB15-485B-4C12-8E8D-55B3AFCAC1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zastavki.com/pictures/1024x1024/2011/Holidays___Carnival_Pancake_Day_celebration_027252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6012160" cy="22322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onstantia" pitchFamily="18" charset="0"/>
              </a:rPr>
              <a:t>« Решение задач в пределах 20»</a:t>
            </a:r>
            <a:endParaRPr lang="ru-RU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776464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1 класс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Логическая пауза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254 - копия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2123728" cy="1990725"/>
          </a:xfrm>
          <a:ln w="12700">
            <a:solidFill>
              <a:schemeClr val="tx1"/>
            </a:solidFill>
          </a:ln>
        </p:spPr>
      </p:pic>
      <p:pic>
        <p:nvPicPr>
          <p:cNvPr id="5" name="Рисунок 4" descr="254 - коп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836712"/>
            <a:ext cx="2016224" cy="19907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 descr="254 - копия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836712"/>
            <a:ext cx="2016224" cy="19442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 descr="2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836712"/>
            <a:ext cx="1944216" cy="1971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 descr="254 - копия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212976"/>
            <a:ext cx="1944216" cy="22322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Рисунок 8" descr="254 - копия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799" y="3212976"/>
            <a:ext cx="2156025" cy="22322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Рисунок 9" descr="254 - копи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3212977"/>
            <a:ext cx="1872208" cy="22322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Логическая пауза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254 - копия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836712"/>
            <a:ext cx="2123728" cy="1990725"/>
          </a:xfrm>
          <a:ln w="12700">
            <a:solidFill>
              <a:schemeClr val="tx1"/>
            </a:solidFill>
          </a:ln>
        </p:spPr>
      </p:pic>
      <p:pic>
        <p:nvPicPr>
          <p:cNvPr id="5" name="Рисунок 4" descr="254 - коп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836712"/>
            <a:ext cx="2016224" cy="19907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 descr="254 - копия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212976"/>
            <a:ext cx="2314924" cy="22322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 descr="2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836712"/>
            <a:ext cx="1944216" cy="1971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 descr="254 - копия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212976"/>
            <a:ext cx="1944216" cy="22322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Рисунок 8" descr="254 - копия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839258"/>
            <a:ext cx="1940001" cy="20085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Рисунок 9" descr="254 - копи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3212976"/>
            <a:ext cx="2088232" cy="22322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Работа в группах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88632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№1: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два дня ел баранки. В первый день он съел 11 баранок, а во второй 5 баранок. Сколько баранок съел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2 дня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11+5=16 (бар.) – съел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Ответ: 16 баранок съел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2 дня.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>
          <a:xfrm>
            <a:off x="2555776" y="3140968"/>
            <a:ext cx="3600400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669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Задача №2: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Фрекен Бок испекла 18 блинов. Сначала подлетел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забрал 4 блина, а затем подбежал Малыш и забрал еще 3. Сколько блинов осталось у Фрекен Бок?</a:t>
            </a:r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способ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1)4+3=7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.)-съели забрали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Малыш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2)18-7=11(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.)- осталось.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11 блинов осталось у Фрекен Бок.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способ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1)18-4=14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.)- осталось после того, как забрал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Карсон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2)14-3=11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.)- осталось у Фрекен Бок.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11 блинов осталось у Фрекен Бок.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22481" r="53977" b="26856"/>
          <a:stretch/>
        </p:blipFill>
        <p:spPr bwMode="auto">
          <a:xfrm>
            <a:off x="2339752" y="1916832"/>
            <a:ext cx="3888432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77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:Знайка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ярмарке продавал 15 платочков. Кнопочка купила 5 платочка, а Синеглазка 4 платочков. Сколько платочков осталось продать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Знайке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способ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1)15-5=10(пл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.)- осталось после того, как купила Кнопочка</a:t>
            </a:r>
          </a:p>
          <a:p>
            <a:pPr lvl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2)10-4=6(пл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.)- осталось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6 платочков осталось продать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Знайке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способ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1)5+4=9(пл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.)- купили девочки</a:t>
            </a:r>
          </a:p>
          <a:p>
            <a:pPr lvl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2)15-9=6(пл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.)- осталось.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6 платочков осталось продать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Знайке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22991" t="9231" r="26542" b="39384"/>
          <a:stretch/>
        </p:blipFill>
        <p:spPr bwMode="auto">
          <a:xfrm>
            <a:off x="1547664" y="764704"/>
            <a:ext cx="4958283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597352"/>
          </a:xfrm>
        </p:spPr>
        <p:txBody>
          <a:bodyPr/>
          <a:lstStyle/>
          <a:p>
            <a:pPr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Кнопочка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испекла 6 блинов с творогом и 6 с вишней. Сколько всего испекла блинов Кнопочка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6+6=12(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.)- испекла Кнопочка.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12 блинов испекла Кнопочка.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22804" r="20561" b="43077"/>
          <a:stretch/>
        </p:blipFill>
        <p:spPr bwMode="auto">
          <a:xfrm>
            <a:off x="2123728" y="548680"/>
            <a:ext cx="4614267" cy="1762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Выводы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некоторые задачи можно решать двумя способами;</a:t>
            </a:r>
          </a:p>
          <a:p>
            <a:r>
              <a:rPr lang="ru-RU" dirty="0"/>
              <a:t>к задаче можно подбирать разные задания.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ds03.infourok.ru/uploads/ex/0989/0004ff10-ca03542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8256915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Минутка чистописания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5400" dirty="0" smtClean="0"/>
              <a:t>5, 14, 3, 6, 9, 18, 7, 10, 15, 8, 11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№1: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испек 19 блинов. Шарик съел 7 блинов, а Дядя Фёдор 3 блина. Сколько блинов осталось?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Начертите схему к задаче и запишите решение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/>
              <a:t>Осталось 9 </a:t>
            </a:r>
            <a:r>
              <a:rPr lang="ru-RU" sz="2800" dirty="0" smtClean="0"/>
              <a:t>блинов.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5857" r="44756"/>
          <a:stretch/>
        </p:blipFill>
        <p:spPr bwMode="auto">
          <a:xfrm>
            <a:off x="1475656" y="2348880"/>
            <a:ext cx="4608511" cy="1440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9" name="Рисунок 8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437112"/>
            <a:ext cx="4710249" cy="1656184"/>
          </a:xfrm>
          <a:prstGeom prst="rect">
            <a:avLst/>
          </a:prstGeom>
        </p:spPr>
      </p:pic>
      <p:pic>
        <p:nvPicPr>
          <p:cNvPr id="10" name="Рисунок 9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914" y="4509120"/>
            <a:ext cx="4929086" cy="1512168"/>
          </a:xfrm>
          <a:prstGeom prst="rect">
            <a:avLst/>
          </a:prstGeom>
        </p:spPr>
      </p:pic>
      <p:pic>
        <p:nvPicPr>
          <p:cNvPr id="11" name="Рисунок 10" descr="imgonline-com-ua-Transparent-backgr-iJYAgOw4LjtJ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9450" y="2708920"/>
            <a:ext cx="211455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593752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№2: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Придумай тематическое условие и вопрос задачи по схеме. Реши ее двумя способами.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21517" t="-1471" r="52702" b="26471"/>
          <a:stretch/>
        </p:blipFill>
        <p:spPr bwMode="auto">
          <a:xfrm>
            <a:off x="1979712" y="2204864"/>
            <a:ext cx="4176464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Пальчиковая гимнастика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nsportal.ru/sites/default/files/styles/large/public/media/2016/04/09/122_82.png?itok=khLnL4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4464496" cy="509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Задача №3: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 условие задачи недостающими числами по решению. Реши ее вторым способом.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Кот Леопольд продавал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ярмарке____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деревянных ложек. Сначала он продал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_____ложки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потом еще ____ ложек. Сколько ложек осталось продать коту Леопольду?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 </a:t>
            </a:r>
          </a:p>
          <a:p>
            <a:pPr>
              <a:buNone/>
            </a:pPr>
            <a:r>
              <a:rPr lang="ru-RU" sz="2800" dirty="0" smtClean="0"/>
              <a:t>1)15-4=11(лож</a:t>
            </a:r>
            <a:r>
              <a:rPr lang="ru-RU" sz="2800" dirty="0"/>
              <a:t>.) – осталось после первой продажи</a:t>
            </a:r>
          </a:p>
          <a:p>
            <a:pPr>
              <a:buNone/>
            </a:pPr>
            <a:r>
              <a:rPr lang="ru-RU" sz="2800" dirty="0"/>
              <a:t>2)11-6=5(лож.) – осталось продать.</a:t>
            </a:r>
            <a:r>
              <a:rPr lang="ru-RU" sz="2800" i="1" dirty="0"/>
              <a:t> </a:t>
            </a:r>
            <a:endParaRPr lang="ru-RU" sz="2800" i="1" dirty="0" smtClean="0"/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</a:t>
            </a:r>
          </a:p>
          <a:p>
            <a:pPr>
              <a:buNone/>
            </a:pPr>
            <a:r>
              <a:rPr lang="ru-RU" sz="2800" dirty="0" smtClean="0"/>
              <a:t>1</a:t>
            </a:r>
            <a:r>
              <a:rPr lang="ru-RU" sz="2800" dirty="0"/>
              <a:t>) 4+6=10 (лож.) – продал всего</a:t>
            </a:r>
          </a:p>
          <a:p>
            <a:pPr>
              <a:buNone/>
            </a:pPr>
            <a:r>
              <a:rPr lang="ru-RU" sz="2800" dirty="0"/>
              <a:t>2)15-10=5 (лож.) – осталось </a:t>
            </a:r>
            <a:r>
              <a:rPr lang="ru-RU" sz="2800" dirty="0" smtClean="0"/>
              <a:t>продать</a:t>
            </a: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осталось продать 5 ложек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online-com-ua-Transparent-backgr-HGFKoK1vL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983668"/>
            <a:ext cx="2304256" cy="2874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/>
          <a:lstStyle/>
          <a:p>
            <a:pPr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Задача №4: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Винни-Пух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пригласил Пяточка и Кролика на блины с вареньем. Каждому он раздал по 2 блина. Сколько блинов было всего на тарелке?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задачу двумя способами.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0482" name="AutoShape 2" descr="https://s190myt.storage.yandex.net/rdisk/e8b2ef65e52334e5a80fa65103c15dc95fd257e230d19322461cdb4d393ff500/5c6e9701/Di279FWon99NulhLoMpkobKxcNuq5MLHgfTHQd8w5hk9U5M9IXYE0naPz2TsPDExiHv2UYTEQwvu4h6HtofASA==?uid=0&amp;filename=20.png&amp;disposition=inline&amp;hash=&amp;limit=0&amp;content_type=inline&amp;tknv=v2&amp;rtoken=hfymkkp4t7yA&amp;force_default=no&amp;ycrid=na-65a87e2189b56a8c22768496fd79aa01-downloader4h&amp;ts=5826677a30240&amp;s=ac6ef78c854dc0b0207ff64c731d906385a3815edf372334ccb9164ffcd269b1&amp;pb=U2FsdGVkX1_BEfNQEdL4xK6G629wp6dCXw_pUMjQLWa3aiA-LihDYnEXxmPFpf2ytR0mJ9iz31rQsXRu9OEp_zmQ3R_HkWHBJxnnM2eWP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s190myt.storage.yandex.net/rdisk/e8b2ef65e52334e5a80fa65103c15dc95fd257e230d19322461cdb4d393ff500/5c6e9701/Di279FWon99NulhLoMpkobKxcNuq5MLHgfTHQd8w5hk9U5M9IXYE0naPz2TsPDExiHv2UYTEQwvu4h6HtofASA==?uid=0&amp;filename=20.png&amp;disposition=inline&amp;hash=&amp;limit=0&amp;content_type=inline&amp;tknv=v2&amp;rtoken=hfymkkp4t7yA&amp;force_default=no&amp;ycrid=na-65a87e2189b56a8c22768496fd79aa01-downloader4h&amp;ts=5826677a30240&amp;s=ac6ef78c854dc0b0207ff64c731d906385a3815edf372334ccb9164ffcd269b1&amp;pb=U2FsdGVkX1_BEfNQEdL4xK6G629wp6dCXw_pUMjQLWa3aiA-LihDYnEXxmPFpf2ytR0mJ9iz31rQsXRu9OEp_zmQ3R_HkWHBJxnnM2eWP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200800" cy="5085184"/>
          </a:xfrm>
          <a:prstGeom prst="rect">
            <a:avLst/>
          </a:prstGeom>
        </p:spPr>
      </p:pic>
      <p:pic>
        <p:nvPicPr>
          <p:cNvPr id="9" name="Рисунок 8" descr="imgonline-com-ua-Transparent-backgr-l7AVfOoxOC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481736"/>
            <a:ext cx="1440160" cy="1440160"/>
          </a:xfrm>
          <a:prstGeom prst="rect">
            <a:avLst/>
          </a:prstGeom>
        </p:spPr>
      </p:pic>
      <p:pic>
        <p:nvPicPr>
          <p:cNvPr id="11" name="Рисунок 10" descr="imgonline-com-ua-Transparent-backgr-hTytrEk9Mf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797152"/>
            <a:ext cx="924101" cy="583724"/>
          </a:xfrm>
          <a:prstGeom prst="rect">
            <a:avLst/>
          </a:prstGeom>
        </p:spPr>
      </p:pic>
      <p:pic>
        <p:nvPicPr>
          <p:cNvPr id="12" name="Рисунок 11" descr="imgonline-com-ua-Transparent-backgr-hTytrEk9Mf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797152"/>
            <a:ext cx="924101" cy="583724"/>
          </a:xfrm>
          <a:prstGeom prst="rect">
            <a:avLst/>
          </a:prstGeom>
        </p:spPr>
      </p:pic>
      <p:pic>
        <p:nvPicPr>
          <p:cNvPr id="13" name="Рисунок 12" descr="imgonline-com-ua-Transparent-backgr-hTytrEk9Mf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725144"/>
            <a:ext cx="924101" cy="583724"/>
          </a:xfrm>
          <a:prstGeom prst="rect">
            <a:avLst/>
          </a:prstGeom>
        </p:spPr>
      </p:pic>
      <p:pic>
        <p:nvPicPr>
          <p:cNvPr id="14" name="Рисунок 13" descr="imgonline-com-ua-Transparent-backgr-hTytrEk9Mf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653136"/>
            <a:ext cx="924101" cy="583724"/>
          </a:xfrm>
          <a:prstGeom prst="rect">
            <a:avLst/>
          </a:prstGeom>
        </p:spPr>
      </p:pic>
      <p:pic>
        <p:nvPicPr>
          <p:cNvPr id="15" name="Рисунок 14" descr="imgonline-com-ua-Transparent-backgr-hTytrEk9Mf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653136"/>
            <a:ext cx="924101" cy="583724"/>
          </a:xfrm>
          <a:prstGeom prst="rect">
            <a:avLst/>
          </a:prstGeom>
        </p:spPr>
      </p:pic>
      <p:pic>
        <p:nvPicPr>
          <p:cNvPr id="16" name="Рисунок 15" descr="imgonline-com-ua-Transparent-backgr-hTytrEk9Mf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581128"/>
            <a:ext cx="924101" cy="583724"/>
          </a:xfrm>
          <a:prstGeom prst="rect">
            <a:avLst/>
          </a:prstGeom>
        </p:spPr>
      </p:pic>
      <p:pic>
        <p:nvPicPr>
          <p:cNvPr id="17" name="Рисунок 16" descr="imgonline-com-ua-Transparent-backgr-dlgaIwdl2uF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5248" y="4653136"/>
            <a:ext cx="560597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74 0.00995 L -0.15278 -0.063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03941 -0.05254 " pathEditMode="relative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6 L 0.11025 -0.05254 " pathEditMode="relative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2.96296E-6 L -0.17326 -0.04213 " pathEditMode="relative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2.96296E-6 L -0.04722 -0.06319 " pathEditMode="relative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03704E-6 L 0.20468 -7.03704E-6 " pathEditMode="relative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264696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2+2+2=6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 – было всего.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всего на тарелке было 6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блинов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2*3=6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 – было всего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всего на тарелке было 6 блинов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522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 Решение задач в пределах 20»</vt:lpstr>
      <vt:lpstr>Слайд 2</vt:lpstr>
      <vt:lpstr>Минутка чистописания</vt:lpstr>
      <vt:lpstr>Слайд 4</vt:lpstr>
      <vt:lpstr>Слайд 5</vt:lpstr>
      <vt:lpstr>Пальчиковая гимнастика</vt:lpstr>
      <vt:lpstr>Слайд 7</vt:lpstr>
      <vt:lpstr>Слайд 8</vt:lpstr>
      <vt:lpstr>Слайд 9</vt:lpstr>
      <vt:lpstr>Логическая пауза</vt:lpstr>
      <vt:lpstr>Логическая пауза</vt:lpstr>
      <vt:lpstr>Работа в группах</vt:lpstr>
      <vt:lpstr>Слайд 13</vt:lpstr>
      <vt:lpstr>II группа</vt:lpstr>
      <vt:lpstr>Слайд 15</vt:lpstr>
      <vt:lpstr>Выводы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Imango</dc:creator>
  <cp:lastModifiedBy>Imango</cp:lastModifiedBy>
  <cp:revision>16</cp:revision>
  <dcterms:created xsi:type="dcterms:W3CDTF">2019-02-21T16:13:28Z</dcterms:created>
  <dcterms:modified xsi:type="dcterms:W3CDTF">2019-02-21T18:48:15Z</dcterms:modified>
</cp:coreProperties>
</file>